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3" r:id="rId2"/>
    <p:sldId id="283" r:id="rId3"/>
    <p:sldId id="296" r:id="rId4"/>
    <p:sldId id="295" r:id="rId5"/>
    <p:sldId id="284" r:id="rId6"/>
    <p:sldId id="297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9DF43-AD4B-4F8E-AE8A-3C6EF2832D66}" type="datetimeFigureOut">
              <a:rPr lang="da-DK" smtClean="0"/>
              <a:t>16-05-2019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66DC-8E2E-4DA5-98CC-009DBEEAF3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937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C830-2E48-4833-B2CF-5DC3C74C3860}" type="datetime1">
              <a:rPr lang="da-DK" smtClean="0"/>
              <a:t>16-05-2019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92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19CC-A052-44D0-80CA-EDB82E55A129}" type="datetime1">
              <a:rPr lang="da-DK" smtClean="0"/>
              <a:t>16-05-2019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812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3071-15B2-44AF-8B2C-CF11D330C5E3}" type="datetime1">
              <a:rPr lang="da-DK" smtClean="0"/>
              <a:t>16-05-2019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491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4B05-DCDA-4CC6-8336-05A34F4266B4}" type="datetime1">
              <a:rPr lang="da-DK" smtClean="0"/>
              <a:t>16-05-2019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022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32A9-9FAA-4822-981E-74C75237B1CF}" type="datetime1">
              <a:rPr lang="da-DK" smtClean="0"/>
              <a:t>16-05-2019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8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C6F-58EB-4A8B-ABBE-4FFD835A7F19}" type="datetime1">
              <a:rPr lang="da-DK" smtClean="0"/>
              <a:t>16-05-2019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26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135B-B179-42E8-910E-FC4A30D68183}" type="datetime1">
              <a:rPr lang="da-DK" smtClean="0"/>
              <a:t>16-05-2019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44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21F-8FA9-4C48-BC2A-9806B8281643}" type="datetime1">
              <a:rPr lang="da-DK" smtClean="0"/>
              <a:t>16-05-2019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54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F7DE-CA67-4F8A-9726-3EF761C5D30B}" type="datetime1">
              <a:rPr lang="da-DK" smtClean="0"/>
              <a:t>16-05-2019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20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E83D-2EFB-4616-B272-C93A659ED0DA}" type="datetime1">
              <a:rPr lang="da-DK" smtClean="0"/>
              <a:t>16-05-2019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79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3E9F-69B1-4EE1-9031-62B1C36A927A}" type="datetime1">
              <a:rPr lang="da-DK" smtClean="0"/>
              <a:t>16-05-2019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28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037AE-F42B-49C1-8068-6B8262E5F8B1}" type="datetime1">
              <a:rPr lang="da-DK" smtClean="0"/>
              <a:t>16-05-2019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1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496944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 smtClean="0"/>
              <a:t>Tværmedial Kommunikation 13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sz="3100" dirty="0" smtClean="0"/>
              <a:t>Eksamen</a:t>
            </a:r>
            <a:r>
              <a:rPr lang="da-DK" sz="3100" dirty="0"/>
              <a:t/>
            </a:r>
            <a:br>
              <a:rPr lang="da-DK" sz="3100" dirty="0"/>
            </a:br>
            <a:r>
              <a:rPr lang="da-DK" sz="3100" dirty="0"/>
              <a:t>Eksamenstræning</a:t>
            </a:r>
            <a:r>
              <a:rPr lang="da-DK" sz="3100" dirty="0" smtClean="0"/>
              <a:t/>
            </a:r>
            <a:br>
              <a:rPr lang="da-DK" sz="3100" dirty="0" smtClean="0"/>
            </a:br>
            <a:r>
              <a:rPr lang="da-DK" sz="3100" dirty="0" smtClean="0"/>
              <a:t>Digital retorik</a:t>
            </a:r>
            <a:br>
              <a:rPr lang="da-DK" sz="3100" dirty="0" smtClean="0"/>
            </a:br>
            <a:endParaRPr lang="en-US" sz="3100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 smtClean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 smtClean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24859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Eksamen, Digital retorik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Eksamens-</a:t>
            </a:r>
          </a:p>
          <a:p>
            <a:pPr marL="0" indent="0">
              <a:buNone/>
            </a:pPr>
            <a:r>
              <a:rPr lang="da-DK" sz="1800" dirty="0"/>
              <a:t>t</a:t>
            </a:r>
            <a:r>
              <a:rPr lang="da-DK" sz="1800" dirty="0" smtClean="0"/>
              <a:t>ræning</a:t>
            </a:r>
          </a:p>
          <a:p>
            <a:pPr marL="0" indent="0">
              <a:buNone/>
            </a:pPr>
            <a:r>
              <a:rPr lang="da-DK" sz="1800" dirty="0" smtClean="0"/>
              <a:t>Repetition DMMK</a:t>
            </a:r>
          </a:p>
          <a:p>
            <a:pPr marL="0" indent="0">
              <a:buNone/>
            </a:pPr>
            <a:r>
              <a:rPr lang="da-DK" sz="1800" dirty="0" smtClean="0"/>
              <a:t>Digital retorik</a:t>
            </a:r>
          </a:p>
        </p:txBody>
      </p:sp>
    </p:spTree>
    <p:extLst>
      <p:ext uri="{BB962C8B-B14F-4D97-AF65-F5344CB8AC3E}">
        <p14:creationId xmlns:p14="http://schemas.microsoft.com/office/powerpoint/2010/main" val="1991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5764-5A8C-4C90-9D0E-22E862BF0C7C}" type="datetime2">
              <a:rPr lang="da-DK" smtClean="0"/>
              <a:t>16. maj 2019</a:t>
            </a:fld>
            <a:endParaRPr lang="en-US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TmK: Intro, Forudsætninger og definitioner</a:t>
            </a:r>
            <a:endParaRPr lang="en-US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051720" y="44624"/>
            <a:ext cx="7344816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Prøveform: Fri mundtlig prøve (sagsfremstilling) med materiale. Prøven tager sit udgangspunkt i et eller flere, af den studerende udvalgte, aspekter </a:t>
            </a:r>
            <a:r>
              <a:rPr lang="da-DK" sz="2400" dirty="0" smtClean="0"/>
              <a:t>af synopsis</a:t>
            </a:r>
            <a:r>
              <a:rPr lang="da-DK" sz="2400" dirty="0"/>
              <a:t>.</a:t>
            </a:r>
          </a:p>
          <a:p>
            <a:pPr marL="0" indent="0">
              <a:buNone/>
            </a:pPr>
            <a:r>
              <a:rPr lang="da-DK" sz="2400" dirty="0" smtClean="0"/>
              <a:t>Bedømmelsesform</a:t>
            </a:r>
            <a:r>
              <a:rPr lang="da-DK" sz="2400" dirty="0"/>
              <a:t>: 7-trins-skalaen. Materialet indgår i bedømmelsen </a:t>
            </a:r>
            <a:r>
              <a:rPr lang="da-DK" sz="2400" dirty="0" smtClean="0"/>
              <a:t>og vægter </a:t>
            </a:r>
            <a:r>
              <a:rPr lang="da-DK" sz="2400" dirty="0"/>
              <a:t>med 1/3.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Omfang</a:t>
            </a:r>
            <a:r>
              <a:rPr lang="da-DK" sz="2400" dirty="0"/>
              <a:t>: 30 min. inkl. votering. Der gives ingen forberedelsestid. </a:t>
            </a:r>
            <a:r>
              <a:rPr lang="da-DK" sz="2400" dirty="0" smtClean="0"/>
              <a:t>Den studerende </a:t>
            </a:r>
            <a:r>
              <a:rPr lang="da-DK" sz="2400" dirty="0"/>
              <a:t>har 10 min. til sagsfremstilling, hvorefter der er afsat ca. 10 min</a:t>
            </a:r>
            <a:r>
              <a:rPr lang="da-DK" sz="2400" dirty="0" smtClean="0"/>
              <a:t>. til </a:t>
            </a:r>
            <a:r>
              <a:rPr lang="da-DK" sz="2400" dirty="0"/>
              <a:t>dialog. De sidste ca. 10 min. anvendes til votering og feedback til </a:t>
            </a:r>
            <a:r>
              <a:rPr lang="da-DK" sz="2400" dirty="0" smtClean="0"/>
              <a:t>den studerende</a:t>
            </a:r>
            <a:r>
              <a:rPr lang="da-DK" sz="2400" dirty="0"/>
              <a:t>. Materialet består af en synopsis på 3-5 normalsider, </a:t>
            </a:r>
            <a:r>
              <a:rPr lang="da-DK" sz="2400" dirty="0" smtClean="0"/>
              <a:t>5-6 normalsider </a:t>
            </a:r>
            <a:r>
              <a:rPr lang="da-DK" sz="2400" dirty="0"/>
              <a:t>ved 2 studerende og 6-7 normalsider ved 3 studerende.</a:t>
            </a:r>
          </a:p>
          <a:p>
            <a:pPr marL="0" indent="0">
              <a:buNone/>
            </a:pPr>
            <a:r>
              <a:rPr lang="da-DK" sz="2400" dirty="0"/>
              <a:t>Tilladte hjælpemidler: Alle.</a:t>
            </a:r>
          </a:p>
          <a:p>
            <a:pPr marL="0" indent="0">
              <a:buNone/>
            </a:pPr>
            <a:r>
              <a:rPr lang="da-DK" sz="2400" dirty="0"/>
              <a:t>Gruppeprøve: Prøven kan kun aflægges som individuel prøve, men det anbefales, at synopsis udarbejdes i grupper af op til 3 studerende.</a:t>
            </a:r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Eksamens-</a:t>
            </a:r>
          </a:p>
          <a:p>
            <a:pPr marL="0" indent="0">
              <a:buNone/>
            </a:pPr>
            <a:r>
              <a:rPr lang="da-DK" sz="1800" dirty="0"/>
              <a:t>t</a:t>
            </a:r>
            <a:r>
              <a:rPr lang="da-DK" sz="1800" dirty="0" smtClean="0"/>
              <a:t>ræning</a:t>
            </a:r>
          </a:p>
          <a:p>
            <a:pPr marL="0" indent="0">
              <a:buNone/>
            </a:pPr>
            <a:r>
              <a:rPr lang="da-DK" sz="1800" dirty="0" smtClean="0"/>
              <a:t>Repetition DMMK</a:t>
            </a:r>
          </a:p>
          <a:p>
            <a:pPr marL="0" indent="0">
              <a:buNone/>
            </a:pPr>
            <a:r>
              <a:rPr lang="da-DK" sz="1800" dirty="0" smtClean="0"/>
              <a:t>Digital retorik</a:t>
            </a:r>
          </a:p>
        </p:txBody>
      </p:sp>
    </p:spTree>
    <p:extLst>
      <p:ext uri="{BB962C8B-B14F-4D97-AF65-F5344CB8AC3E}">
        <p14:creationId xmlns:p14="http://schemas.microsoft.com/office/powerpoint/2010/main" val="22304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19672" y="455988"/>
            <a:ext cx="7416824" cy="64293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 smtClean="0"/>
              <a:t>‘Materialet’ består af </a:t>
            </a:r>
          </a:p>
          <a:p>
            <a:r>
              <a:rPr lang="da-DK" sz="2400" dirty="0" smtClean="0"/>
              <a:t>kort </a:t>
            </a:r>
            <a:r>
              <a:rPr lang="da-DK" sz="2400" dirty="0"/>
              <a:t>redegørelse for projektets </a:t>
            </a:r>
            <a:r>
              <a:rPr lang="da-DK" sz="2400" dirty="0" smtClean="0"/>
              <a:t>baggrund (relation til og dialog med opdragsgiver)</a:t>
            </a:r>
          </a:p>
          <a:p>
            <a:r>
              <a:rPr lang="da-DK" sz="2400" dirty="0" smtClean="0"/>
              <a:t>kort </a:t>
            </a:r>
            <a:r>
              <a:rPr lang="da-DK" sz="2400" dirty="0"/>
              <a:t>redegørelse for anvendte teorier og </a:t>
            </a:r>
            <a:r>
              <a:rPr lang="da-DK" sz="2400" dirty="0" smtClean="0"/>
              <a:t>metoder (metodeafsnit)</a:t>
            </a:r>
          </a:p>
          <a:p>
            <a:r>
              <a:rPr lang="da-DK" sz="2400" dirty="0"/>
              <a:t>‘Synopsis</a:t>
            </a:r>
            <a:r>
              <a:rPr lang="da-DK" sz="2400" dirty="0" smtClean="0"/>
              <a:t>’ over en ny eller forbedret kommunikationsstrategi </a:t>
            </a:r>
            <a:r>
              <a:rPr lang="da-DK" sz="2400" dirty="0"/>
              <a:t>eller </a:t>
            </a:r>
            <a:r>
              <a:rPr lang="da-DK" sz="2400" dirty="0" smtClean="0"/>
              <a:t>kampagne som kan bestå af bl.a.</a:t>
            </a:r>
          </a:p>
          <a:p>
            <a:pPr lvl="1"/>
            <a:r>
              <a:rPr lang="da-DK" sz="2000" dirty="0" smtClean="0"/>
              <a:t>præsentation </a:t>
            </a:r>
            <a:r>
              <a:rPr lang="da-DK" sz="2000" dirty="0"/>
              <a:t>af virksomheden situation - indkredsning af den relevante problemstilling </a:t>
            </a:r>
            <a:r>
              <a:rPr lang="da-DK" sz="2000" dirty="0" smtClean="0"/>
              <a:t>fx identitet/image</a:t>
            </a:r>
            <a:endParaRPr lang="da-DK" sz="2000" dirty="0"/>
          </a:p>
          <a:p>
            <a:pPr lvl="1"/>
            <a:r>
              <a:rPr lang="da-DK" sz="2000" dirty="0"/>
              <a:t>angivelse af målgruppe(r) </a:t>
            </a:r>
          </a:p>
          <a:p>
            <a:pPr lvl="1"/>
            <a:r>
              <a:rPr lang="da-DK" sz="2000" dirty="0"/>
              <a:t>markeds- og kommunikationsmål</a:t>
            </a:r>
          </a:p>
          <a:p>
            <a:pPr lvl="1"/>
            <a:r>
              <a:rPr lang="da-DK" sz="2000" dirty="0"/>
              <a:t>beskrivelse af virksomhedens ny kommunikationsstrategi og/eller kampagne inkl. budskab, promotionmiks m.m.</a:t>
            </a:r>
          </a:p>
          <a:p>
            <a:pPr lvl="1"/>
            <a:r>
              <a:rPr lang="da-DK" sz="2000" dirty="0"/>
              <a:t>tidsplan </a:t>
            </a:r>
            <a:r>
              <a:rPr lang="da-DK" sz="2000" dirty="0" smtClean="0"/>
              <a:t>(fx </a:t>
            </a:r>
            <a:r>
              <a:rPr lang="da-DK" sz="2000" dirty="0" err="1" smtClean="0"/>
              <a:t>Gantt</a:t>
            </a:r>
            <a:r>
              <a:rPr lang="da-DK" sz="2000" dirty="0" smtClean="0"/>
              <a:t> kort)</a:t>
            </a:r>
            <a:endParaRPr lang="da-DK" sz="2000" dirty="0"/>
          </a:p>
          <a:p>
            <a:pPr lvl="1"/>
            <a:r>
              <a:rPr lang="da-DK" sz="2000" dirty="0" smtClean="0"/>
              <a:t>Overvejelser om Return on </a:t>
            </a:r>
            <a:r>
              <a:rPr lang="da-DK" sz="2000" dirty="0"/>
              <a:t>I</a:t>
            </a:r>
            <a:r>
              <a:rPr lang="da-DK" sz="2000" dirty="0" smtClean="0"/>
              <a:t>nvestment</a:t>
            </a:r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1527-E8DA-4194-8BDE-DCC746BF70BA}" type="datetime2">
              <a:rPr lang="da-DK" smtClean="0"/>
              <a:t>16. maj 2019</a:t>
            </a:fld>
            <a:endParaRPr lang="en-US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/>
              <a:t>TmK</a:t>
            </a:r>
            <a:r>
              <a:rPr lang="da-DK" dirty="0"/>
              <a:t>: Intro, Forudsætninger og definitioner</a:t>
            </a:r>
            <a:endParaRPr lang="en-US" dirty="0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Eksamens-</a:t>
            </a:r>
          </a:p>
          <a:p>
            <a:pPr marL="0" indent="0">
              <a:buNone/>
            </a:pPr>
            <a:r>
              <a:rPr lang="da-DK" sz="1800" dirty="0"/>
              <a:t>t</a:t>
            </a:r>
            <a:r>
              <a:rPr lang="da-DK" sz="1800" dirty="0" smtClean="0"/>
              <a:t>ræning</a:t>
            </a:r>
          </a:p>
          <a:p>
            <a:pPr marL="0" indent="0">
              <a:buNone/>
            </a:pPr>
            <a:r>
              <a:rPr lang="da-DK" sz="1800" dirty="0" smtClean="0"/>
              <a:t>Repetition DMMK</a:t>
            </a:r>
          </a:p>
          <a:p>
            <a:pPr marL="0" indent="0">
              <a:buNone/>
            </a:pPr>
            <a:r>
              <a:rPr lang="da-DK" sz="1800" dirty="0" smtClean="0"/>
              <a:t>Digital retorik</a:t>
            </a:r>
          </a:p>
        </p:txBody>
      </p:sp>
    </p:spTree>
    <p:extLst>
      <p:ext uri="{BB962C8B-B14F-4D97-AF65-F5344CB8AC3E}">
        <p14:creationId xmlns:p14="http://schemas.microsoft.com/office/powerpoint/2010/main" val="216226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Digital retorik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404664"/>
            <a:ext cx="6995120" cy="595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/>
          </a:p>
        </p:txBody>
      </p:sp>
      <p:sp>
        <p:nvSpPr>
          <p:cNvPr id="2" name="Rektangel 1"/>
          <p:cNvSpPr/>
          <p:nvPr/>
        </p:nvSpPr>
        <p:spPr>
          <a:xfrm>
            <a:off x="2236076" y="161816"/>
            <a:ext cx="6858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 smtClean="0"/>
              <a:t>Hvordan er retorikken relevant for markedskommunikationen?</a:t>
            </a:r>
          </a:p>
          <a:p>
            <a:endParaRPr lang="da-DK" sz="2400" dirty="0" smtClean="0"/>
          </a:p>
          <a:p>
            <a:r>
              <a:rPr lang="da-DK" sz="2400" dirty="0" smtClean="0"/>
              <a:t>Skitsér jeres virksomheds situation ved hjælp af Ciceros udvidede ‘</a:t>
            </a:r>
            <a:r>
              <a:rPr lang="da-DK" sz="2400" dirty="0" err="1" smtClean="0"/>
              <a:t>septagram</a:t>
            </a:r>
            <a:r>
              <a:rPr lang="da-DK" sz="2400" dirty="0" smtClean="0"/>
              <a:t>’</a:t>
            </a:r>
          </a:p>
          <a:p>
            <a:endParaRPr lang="da-DK" sz="2400" dirty="0"/>
          </a:p>
          <a:p>
            <a:r>
              <a:rPr lang="da-DK" sz="2400" dirty="0" smtClean="0"/>
              <a:t>Overfør Aristoteles’ tre </a:t>
            </a:r>
            <a:r>
              <a:rPr lang="da-DK" sz="2400" dirty="0"/>
              <a:t>greb </a:t>
            </a:r>
            <a:r>
              <a:rPr lang="da-DK" sz="2400" dirty="0" smtClean="0"/>
              <a:t>til etablering af </a:t>
            </a:r>
            <a:r>
              <a:rPr lang="da-DK" sz="2400" dirty="0" err="1" smtClean="0"/>
              <a:t>ethos</a:t>
            </a:r>
            <a:r>
              <a:rPr lang="da-DK" sz="2400" dirty="0" smtClean="0"/>
              <a:t> (s.310) til moderne markedskommunikation</a:t>
            </a:r>
          </a:p>
          <a:p>
            <a:endParaRPr lang="da-DK" sz="2400" dirty="0"/>
          </a:p>
          <a:p>
            <a:r>
              <a:rPr lang="da-DK" sz="2400" dirty="0" smtClean="0"/>
              <a:t>Kommentér figur x på side 314</a:t>
            </a:r>
          </a:p>
          <a:p>
            <a:endParaRPr lang="da-DK" sz="2400" dirty="0"/>
          </a:p>
          <a:p>
            <a:r>
              <a:rPr lang="da-DK" sz="2400" dirty="0" smtClean="0"/>
              <a:t>Kommentér begrebet ‘link’ (s. 317), især linket som ‘lånt </a:t>
            </a:r>
            <a:r>
              <a:rPr lang="da-DK" sz="2400" dirty="0" err="1" smtClean="0"/>
              <a:t>ethos</a:t>
            </a:r>
            <a:r>
              <a:rPr lang="da-DK" sz="2400" dirty="0" smtClean="0"/>
              <a:t>’.</a:t>
            </a:r>
          </a:p>
          <a:p>
            <a:endParaRPr lang="da-DK" sz="2400" dirty="0"/>
          </a:p>
          <a:p>
            <a:r>
              <a:rPr lang="da-DK" sz="2400" i="1" dirty="0" smtClean="0"/>
              <a:t>Sammenlign evt. ‘Mediets anatomi’ samt ‘Egenskaber ves internetkommunikation’ (s.320-326) med </a:t>
            </a:r>
            <a:r>
              <a:rPr lang="da-DK" sz="2400" i="1" dirty="0" err="1" smtClean="0"/>
              <a:t>Castells</a:t>
            </a:r>
            <a:r>
              <a:rPr lang="da-DK" sz="2400" i="1" dirty="0" smtClean="0"/>
              <a:t> (</a:t>
            </a:r>
            <a:r>
              <a:rPr lang="da-DK" sz="2400" i="1" dirty="0" err="1" smtClean="0"/>
              <a:t>Ikek</a:t>
            </a:r>
            <a:r>
              <a:rPr lang="da-DK" sz="2400" i="1" dirty="0" smtClean="0"/>
              <a:t>)</a:t>
            </a:r>
            <a:endParaRPr lang="da-DK" sz="2400" i="1" dirty="0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Eksamens-</a:t>
            </a:r>
          </a:p>
          <a:p>
            <a:pPr marL="0" indent="0">
              <a:buNone/>
            </a:pPr>
            <a:r>
              <a:rPr lang="da-DK" sz="1800" dirty="0"/>
              <a:t>t</a:t>
            </a:r>
            <a:r>
              <a:rPr lang="da-DK" sz="1800" dirty="0" smtClean="0"/>
              <a:t>ræning</a:t>
            </a:r>
          </a:p>
          <a:p>
            <a:pPr marL="0" indent="0">
              <a:buNone/>
            </a:pPr>
            <a:r>
              <a:rPr lang="da-DK" sz="1800" dirty="0" smtClean="0"/>
              <a:t>Repetition DMMK</a:t>
            </a:r>
          </a:p>
          <a:p>
            <a:pPr marL="0" indent="0">
              <a:buNone/>
            </a:pPr>
            <a:r>
              <a:rPr lang="da-DK" sz="1800" dirty="0" smtClean="0"/>
              <a:t>Digital retorik</a:t>
            </a:r>
          </a:p>
        </p:txBody>
      </p:sp>
    </p:spTree>
    <p:extLst>
      <p:ext uri="{BB962C8B-B14F-4D97-AF65-F5344CB8AC3E}">
        <p14:creationId xmlns:p14="http://schemas.microsoft.com/office/powerpoint/2010/main" val="12605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5764-5A8C-4C90-9D0E-22E862BF0C7C}" type="datetime2">
              <a:rPr lang="da-DK" smtClean="0"/>
              <a:t>16. maj 2019</a:t>
            </a:fld>
            <a:endParaRPr lang="en-US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TmK: Intro, Forudsætninger og definitioner</a:t>
            </a:r>
            <a:endParaRPr lang="en-US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051720" y="44624"/>
            <a:ext cx="7200800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 smtClean="0">
                <a:solidFill>
                  <a:srgbClr val="FF0000"/>
                </a:solidFill>
              </a:rPr>
              <a:t>Hent</a:t>
            </a:r>
          </a:p>
          <a:p>
            <a:pPr marL="0" indent="0">
              <a:buNone/>
            </a:pPr>
            <a:r>
              <a:rPr lang="da-DK" sz="2400" dirty="0" smtClean="0">
                <a:solidFill>
                  <a:srgbClr val="FF0000"/>
                </a:solidFill>
              </a:rPr>
              <a:t>Prøveform</a:t>
            </a:r>
            <a:r>
              <a:rPr lang="da-DK" sz="2400" dirty="0">
                <a:solidFill>
                  <a:srgbClr val="FF0000"/>
                </a:solidFill>
              </a:rPr>
              <a:t>: Fri mundtlig prøve med materiale i et emne, der aftales med underviseren.</a:t>
            </a:r>
          </a:p>
          <a:p>
            <a:pPr marL="0" indent="0">
              <a:buNone/>
            </a:pPr>
            <a:r>
              <a:rPr lang="da-DK" sz="2400" dirty="0" smtClean="0">
                <a:solidFill>
                  <a:srgbClr val="FF0000"/>
                </a:solidFill>
              </a:rPr>
              <a:t>Bedømmelsesform</a:t>
            </a:r>
            <a:r>
              <a:rPr lang="da-DK" sz="2400" dirty="0">
                <a:solidFill>
                  <a:srgbClr val="FF0000"/>
                </a:solidFill>
              </a:rPr>
              <a:t>: 7-trins-skalaen. Materialet vægter 30 % i bedømmelsen.</a:t>
            </a:r>
          </a:p>
          <a:p>
            <a:pPr marL="0" indent="0">
              <a:buNone/>
            </a:pPr>
            <a:endParaRPr lang="da-DK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2400" dirty="0" smtClean="0">
                <a:solidFill>
                  <a:srgbClr val="FF0000"/>
                </a:solidFill>
              </a:rPr>
              <a:t>Omfang</a:t>
            </a:r>
            <a:r>
              <a:rPr lang="da-DK" sz="2400" dirty="0">
                <a:solidFill>
                  <a:srgbClr val="FF0000"/>
                </a:solidFill>
              </a:rPr>
              <a:t>: Mundtlig prøve: 30 min. inkl. votering. Materiale: 3-5 normalsider.</a:t>
            </a:r>
          </a:p>
          <a:p>
            <a:pPr marL="0" indent="0">
              <a:buNone/>
            </a:pPr>
            <a:r>
              <a:rPr lang="da-DK" sz="2400" dirty="0">
                <a:solidFill>
                  <a:srgbClr val="FF0000"/>
                </a:solidFill>
              </a:rPr>
              <a:t>Tilladte hjælpemidler: Alle.</a:t>
            </a:r>
          </a:p>
          <a:p>
            <a:pPr marL="0" indent="0">
              <a:buNone/>
            </a:pPr>
            <a:r>
              <a:rPr lang="da-DK" sz="2400" dirty="0">
                <a:solidFill>
                  <a:srgbClr val="FF0000"/>
                </a:solidFill>
              </a:rPr>
              <a:t>Gruppeprøve: Prøven kan kun aflægges individuelt. Materialet kan udarbejdes i grupper med højst 3 deltagere.</a:t>
            </a:r>
          </a:p>
          <a:p>
            <a:pPr marL="0" indent="0">
              <a:buNone/>
            </a:pPr>
            <a:r>
              <a:rPr lang="da-DK" sz="2400" dirty="0">
                <a:solidFill>
                  <a:srgbClr val="FF0000"/>
                </a:solidFill>
              </a:rPr>
              <a:t>Særlige bestemmelser Materialet kan bestå af en </a:t>
            </a:r>
            <a:r>
              <a:rPr lang="da-DK" sz="2400" dirty="0" err="1">
                <a:solidFill>
                  <a:srgbClr val="FF0000"/>
                </a:solidFill>
              </a:rPr>
              <a:t>feasibility</a:t>
            </a:r>
            <a:r>
              <a:rPr lang="da-DK" sz="2400" dirty="0">
                <a:solidFill>
                  <a:srgbClr val="FF0000"/>
                </a:solidFill>
              </a:rPr>
              <a:t> plan (eksplorativ forretningsplan), </a:t>
            </a:r>
            <a:r>
              <a:rPr lang="da-DK" sz="2400" dirty="0" smtClean="0">
                <a:solidFill>
                  <a:srgbClr val="FF0000"/>
                </a:solidFill>
              </a:rPr>
              <a:t>en egentlig </a:t>
            </a:r>
            <a:r>
              <a:rPr lang="da-DK" sz="2400" dirty="0">
                <a:solidFill>
                  <a:srgbClr val="FF0000"/>
                </a:solidFill>
              </a:rPr>
              <a:t>forretningsplan eller en innovationsanalyse af en virksomhed.</a:t>
            </a:r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Eksamenstræning</a:t>
            </a:r>
          </a:p>
          <a:p>
            <a:pPr marL="0" indent="0">
              <a:buNone/>
            </a:pPr>
            <a:r>
              <a:rPr lang="da-DK" sz="1800" dirty="0" smtClean="0"/>
              <a:t>Digital retorik</a:t>
            </a:r>
          </a:p>
        </p:txBody>
      </p:sp>
    </p:spTree>
    <p:extLst>
      <p:ext uri="{BB962C8B-B14F-4D97-AF65-F5344CB8AC3E}">
        <p14:creationId xmlns:p14="http://schemas.microsoft.com/office/powerpoint/2010/main" val="19944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482</Words>
  <Application>Microsoft Office PowerPoint</Application>
  <PresentationFormat>Skærmshow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Tværmedial Kommunikation 13  Eksamen Eksamenstræning Digital retorik 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</dc:creator>
  <cp:lastModifiedBy>e</cp:lastModifiedBy>
  <cp:revision>43</cp:revision>
  <dcterms:created xsi:type="dcterms:W3CDTF">2018-04-02T06:21:26Z</dcterms:created>
  <dcterms:modified xsi:type="dcterms:W3CDTF">2019-05-16T06:30:38Z</dcterms:modified>
</cp:coreProperties>
</file>